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2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7" r:id="rId11"/>
    <p:sldId id="264" r:id="rId12"/>
    <p:sldId id="271" r:id="rId13"/>
    <p:sldId id="266" r:id="rId14"/>
    <p:sldId id="270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15D35224-D828-6C4C-BC10-D6082BC48A01}" type="datetimeFigureOut">
              <a:rPr lang="en-US" smtClean="0"/>
              <a:pPr/>
              <a:t>9/22/12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41C7D3E0-395C-A140-876A-1AEC46BDA8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ee.org/study-abroad/scholarships/gain/?utm_campaign=gain_scholarship&amp;utm_medium=redirect&amp;utm_source=url_redirect&amp;utm_content=gain_scholarship_redirect%23http://www.ciee.org/study-abroad/scholarships/gain/?utm_campaign=gain_scholarship&amp;" TargetMode="External"/><Relationship Id="rId3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erstudy.org/p/17-scholarships%23http://www.interstudy.org/p/17-scholarships" TargetMode="External"/><Relationship Id="rId3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image" Target="../media/image12.jpeg"/><Relationship Id="rId4" Type="http://schemas.openxmlformats.org/officeDocument/2006/relationships/hyperlink" Target="http://www.fundforeducationabroad.org/applicants/%23http://www.fundforeducationabroad.org/applicants/" TargetMode="External"/><Relationship Id="rId1" Type="http://schemas.openxmlformats.org/officeDocument/2006/relationships/slideLayout" Target="../slideLayouts/slideLayout10.xml"/><Relationship Id="rId2" Type="http://schemas.openxmlformats.org/officeDocument/2006/relationships/hyperlink" Target="http://www.diversitynetwork.org/scholarships%23http://www.diversitynetwork.org/scholarships" TargetMode="External"/><Relationship Id="rId3" Type="http://schemas.openxmlformats.org/officeDocument/2006/relationships/hyperlink" Target="http://www.foundationforglobalscholars.org/scholarships-overview/%23http://www.foundationforglobalscholars.org/scholarships-overview/" TargetMode="External"/><Relationship Id="rId5" Type="http://schemas.openxmlformats.org/officeDocument/2006/relationships/hyperlink" Target="http://www.phikappaphi.org/web/awards/study_abroad.html%23http://www.phikappaphi.org/web/awards/study_abroad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udyabroadfunding.org/%23http://www.studyabroadfunding.org/" TargetMode="External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lianceglobaled.org/finances/alliance-scholarships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Study Abroad Scholarship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Overview of scholarship funding sources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 Scholarships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Scholarship Awards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Italy: Diversity Scholarship with JCU</a:t>
            </a:r>
          </a:p>
          <a:p>
            <a:r>
              <a:rPr lang="en-US" dirty="0" smtClean="0"/>
              <a:t>Merit based</a:t>
            </a:r>
          </a:p>
          <a:p>
            <a:r>
              <a:rPr lang="en-US" dirty="0" smtClean="0"/>
              <a:t>Needs based</a:t>
            </a:r>
          </a:p>
          <a:p>
            <a:endParaRPr lang="en-US" dirty="0" smtClean="0"/>
          </a:p>
          <a:p>
            <a:r>
              <a:rPr lang="en-US" dirty="0" smtClean="0"/>
              <a:t>Must be accepted to their program before eligible to apply for scholarships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Rider’s Programs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Rome, Italy</a:t>
            </a:r>
          </a:p>
          <a:p>
            <a:r>
              <a:rPr lang="en-US" dirty="0" smtClean="0"/>
              <a:t>Budapest, Hungary</a:t>
            </a:r>
          </a:p>
          <a:p>
            <a:r>
              <a:rPr lang="en-US" dirty="0" smtClean="0"/>
              <a:t>Krakow, Poland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3"/>
            <a:ext cx="3749040" cy="1461248"/>
          </a:xfrm>
        </p:spPr>
        <p:txBody>
          <a:bodyPr/>
          <a:lstStyle/>
          <a:p>
            <a:r>
              <a:rPr lang="en-US" dirty="0" smtClean="0"/>
              <a:t>CAPA Programs &amp; Scholarships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1295400"/>
            <a:ext cx="3749040" cy="4743450"/>
          </a:xfrm>
        </p:spPr>
        <p:txBody>
          <a:bodyPr/>
          <a:lstStyle/>
          <a:p>
            <a:r>
              <a:rPr lang="en-US" dirty="0" smtClean="0"/>
              <a:t>Multiple scholarship and separate applications</a:t>
            </a:r>
          </a:p>
          <a:p>
            <a:r>
              <a:rPr lang="en-US" dirty="0" smtClean="0"/>
              <a:t>Merit based = $500</a:t>
            </a:r>
          </a:p>
          <a:p>
            <a:r>
              <a:rPr lang="en-US" dirty="0" smtClean="0"/>
              <a:t>Needs based = $2500</a:t>
            </a:r>
          </a:p>
          <a:p>
            <a:r>
              <a:rPr lang="en-US" dirty="0" smtClean="0"/>
              <a:t>Access = $3000</a:t>
            </a:r>
          </a:p>
          <a:p>
            <a:r>
              <a:rPr lang="en-US" dirty="0" smtClean="0"/>
              <a:t>Study Again = $600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London, England</a:t>
            </a:r>
          </a:p>
          <a:p>
            <a:r>
              <a:rPr lang="en-US" dirty="0" smtClean="0"/>
              <a:t>Florence, Italy</a:t>
            </a:r>
          </a:p>
          <a:p>
            <a:r>
              <a:rPr lang="en-US" dirty="0" smtClean="0"/>
              <a:t>Istanbul, Turkey</a:t>
            </a:r>
          </a:p>
          <a:p>
            <a:endParaRPr lang="en-US" dirty="0" smtClean="0"/>
          </a:p>
          <a:p>
            <a:r>
              <a:rPr lang="en-US" dirty="0" smtClean="0"/>
              <a:t>https://www.capa.org/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CIEE Scholarships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Rider’s Programs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Ghana</a:t>
            </a:r>
          </a:p>
          <a:p>
            <a:r>
              <a:rPr lang="en-US" dirty="0" smtClean="0"/>
              <a:t>Russia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Scholarship site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Please note that for the Russia program- critical language applications are appropriate external funding sources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Content Placeholder 10" descr="Lafken Remul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11304" b="-11304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GlobaLinks Scholarships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Types of Scholarships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GlobaLinks Learning Abroad Affiliate University Scholarships University</a:t>
            </a:r>
          </a:p>
          <a:p>
            <a:r>
              <a:rPr lang="en-US" dirty="0" smtClean="0"/>
              <a:t>Sponsored Scholarships Travel Grants</a:t>
            </a:r>
          </a:p>
          <a:p>
            <a:r>
              <a:rPr lang="en-US" dirty="0" smtClean="0"/>
              <a:t> GlobaLinks Learning Abroad Student Scholarship</a:t>
            </a:r>
          </a:p>
          <a:p>
            <a:r>
              <a:rPr lang="en-US" dirty="0" smtClean="0"/>
              <a:t> Diversity Scholarship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Content Placeholder 9" descr="fall 09 337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11304" b="-11304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Interstudy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Rider’s Programs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Botswana</a:t>
            </a:r>
          </a:p>
          <a:p>
            <a:r>
              <a:rPr lang="en-US" dirty="0" smtClean="0"/>
              <a:t>South Africa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Scholarship site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Content Placeholder 8" descr="185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23594" b="-23594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 Scholarships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Multiple program sites</a:t>
            </a:r>
          </a:p>
          <a:p>
            <a:r>
              <a:rPr lang="en-US" dirty="0" smtClean="0"/>
              <a:t>ELAP opportunity</a:t>
            </a:r>
          </a:p>
          <a:p>
            <a:r>
              <a:rPr lang="en-US" dirty="0" smtClean="0"/>
              <a:t>Internship opportunities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Specific applications for scholarship</a:t>
            </a:r>
          </a:p>
          <a:p>
            <a:endParaRPr lang="en-US" dirty="0" smtClean="0"/>
          </a:p>
          <a:p>
            <a:r>
              <a:rPr lang="en-US" dirty="0" smtClean="0"/>
              <a:t>http://studiesabroad.com/admissions/documents/scholarships/study/isa-scholarships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CIE Support</a:t>
            </a:r>
            <a:endParaRPr lang="en-US" dirty="0"/>
          </a:p>
        </p:txBody>
      </p:sp>
      <p:pic>
        <p:nvPicPr>
          <p:cNvPr id="5" name="Content Placeholder 4" descr="161-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0939" r="-10939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Essay review </a:t>
            </a:r>
          </a:p>
          <a:p>
            <a:r>
              <a:rPr lang="en-US" dirty="0" smtClean="0"/>
              <a:t>Study Abroad confirmation with program providers or government agency</a:t>
            </a:r>
          </a:p>
          <a:p>
            <a:r>
              <a:rPr lang="en-US" dirty="0" smtClean="0"/>
              <a:t>Boren applicants: arranges interview with Academic Council panel</a:t>
            </a:r>
          </a:p>
          <a:p>
            <a:r>
              <a:rPr lang="en-US" dirty="0" smtClean="0"/>
              <a:t>Publicize your SUCCESS!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funding sources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Stipends &amp; Scholarships</a:t>
            </a:r>
          </a:p>
          <a:p>
            <a:r>
              <a:rPr lang="en-US" dirty="0" smtClean="0"/>
              <a:t>External vs. Internal</a:t>
            </a:r>
            <a:endParaRPr lang="en-US" dirty="0"/>
          </a:p>
        </p:txBody>
      </p:sp>
      <p:pic>
        <p:nvPicPr>
          <p:cNvPr id="7" name="Picture Placeholder 6" descr="Day 6 to Day 7 02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3920" r="-3920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Rider’s </a:t>
            </a:r>
            <a:r>
              <a:rPr lang="en-US" sz="4400" dirty="0" smtClean="0"/>
              <a:t>Stipends &amp; Westminster’s scholarship</a:t>
            </a:r>
            <a:endParaRPr lang="en-US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Stipends are disseminated the month prior to departure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Stipends are to off set the purchase of flights and up front housing costs, i.e. Housing </a:t>
            </a:r>
            <a:r>
              <a:rPr lang="en-US" dirty="0" smtClean="0"/>
              <a:t>deposits</a:t>
            </a:r>
            <a:endParaRPr lang="en-US" dirty="0" smtClean="0"/>
          </a:p>
          <a:p>
            <a:r>
              <a:rPr lang="en-US" dirty="0" smtClean="0"/>
              <a:t>The Crane Study Abroad Scholarship for Westminster students is needs based and for language </a:t>
            </a:r>
            <a:r>
              <a:rPr lang="en-US" smtClean="0"/>
              <a:t>programs only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Austria: Uni- Graz and KUG = $2,250 USD</a:t>
            </a:r>
          </a:p>
          <a:p>
            <a:r>
              <a:rPr lang="en-US" dirty="0" smtClean="0"/>
              <a:t>Australia: USC = $800 </a:t>
            </a:r>
            <a:r>
              <a:rPr lang="en-US" sz="1400" dirty="0" smtClean="0"/>
              <a:t>(Approximate due to exchange rate)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France: ABS = $2500 USD</a:t>
            </a:r>
          </a:p>
          <a:p>
            <a:pPr lvl="1"/>
            <a:r>
              <a:rPr lang="en-US" dirty="0" smtClean="0"/>
              <a:t>CEFAM = $1500 USD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Spain: Alcala &amp; Nebrija = </a:t>
            </a:r>
          </a:p>
          <a:p>
            <a:pPr lvl="1"/>
            <a:r>
              <a:rPr lang="en-US" dirty="0" smtClean="0"/>
              <a:t>$2,000 USD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U. S. Government Scholarships</a:t>
            </a:r>
            <a:endParaRPr lang="en-US" sz="4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GILMAN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Pell grant recipients</a:t>
            </a:r>
          </a:p>
          <a:p>
            <a:r>
              <a:rPr lang="en-US" dirty="0" smtClean="0"/>
              <a:t>Minimum of 4 weeks in host country</a:t>
            </a:r>
          </a:p>
          <a:p>
            <a:r>
              <a:rPr lang="en-US" dirty="0" smtClean="0"/>
              <a:t>Must be studying toward academic credit</a:t>
            </a:r>
          </a:p>
          <a:p>
            <a:r>
              <a:rPr lang="en-US" dirty="0" smtClean="0"/>
              <a:t>Awards up to $5,000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Deadline: October 2nd</a:t>
            </a:r>
            <a:endParaRPr lang="en-US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GILMAN- Languages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Pell grant recipients</a:t>
            </a:r>
          </a:p>
          <a:p>
            <a:r>
              <a:rPr lang="en-US" dirty="0" smtClean="0"/>
              <a:t>Any destination with target language spoken</a:t>
            </a:r>
          </a:p>
          <a:p>
            <a:r>
              <a:rPr lang="en-US" dirty="0" smtClean="0"/>
              <a:t>Critical Languages:</a:t>
            </a:r>
          </a:p>
          <a:p>
            <a:pPr lvl="1"/>
            <a:r>
              <a:rPr lang="en-US" dirty="0" smtClean="0"/>
              <a:t>Arabic, Chinese, Indic, Japanese, Korean, Russian and Turkic</a:t>
            </a:r>
          </a:p>
          <a:p>
            <a:pPr lvl="1">
              <a:buNone/>
            </a:pPr>
            <a:r>
              <a:rPr lang="en-US" dirty="0" smtClean="0"/>
              <a:t>Awards up to $8,000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394191"/>
          </a:xfrm>
        </p:spPr>
        <p:txBody>
          <a:bodyPr/>
          <a:lstStyle/>
          <a:p>
            <a:r>
              <a:rPr lang="en-US" dirty="0" smtClean="0"/>
              <a:t>U. S. Government Scholarships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594360" y="2362200"/>
            <a:ext cx="3749040" cy="426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NESP BOREN Scholarships:</a:t>
            </a:r>
          </a:p>
          <a:p>
            <a:r>
              <a:rPr lang="en-US" dirty="0" smtClean="0"/>
              <a:t>Must be at least 1 year of study abroad (unless STEM)</a:t>
            </a:r>
          </a:p>
          <a:p>
            <a:r>
              <a:rPr lang="en-US" dirty="0" smtClean="0"/>
              <a:t>Must be to acquire a critical language</a:t>
            </a:r>
          </a:p>
          <a:p>
            <a:r>
              <a:rPr lang="en-US" dirty="0" smtClean="0"/>
              <a:t>Goal is to be working with national defense</a:t>
            </a:r>
          </a:p>
          <a:p>
            <a:r>
              <a:rPr lang="en-US" dirty="0" smtClean="0"/>
              <a:t>Student to submit essays, recommendations and personal statement to University Academic Council for review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Placeholder 9" descr="IMG_291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39988" b="-39988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Funding Sources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Diversity Network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Foundation for Global Scholars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Fund for Education Abroad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Phi Kappa Phi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Placeholder 4" descr="Palacio Real-Madrid.JPG"/>
          <p:cNvPicPr>
            <a:picLocks noGrp="1" noChangeAspect="1"/>
          </p:cNvPicPr>
          <p:nvPr>
            <p:ph type="pic" idx="1"/>
          </p:nvPr>
        </p:nvPicPr>
        <p:blipFill>
          <a:blip r:embed="rId6"/>
          <a:srcRect t="-51338" b="-51338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IIE Passport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4251960" cy="4102100"/>
          </a:xfrm>
        </p:spPr>
        <p:txBody>
          <a:bodyPr/>
          <a:lstStyle/>
          <a:p>
            <a:r>
              <a:rPr lang="en-US" dirty="0" smtClean="0"/>
              <a:t>Lists varying external funding sources based on your criteria</a:t>
            </a:r>
          </a:p>
          <a:p>
            <a:r>
              <a:rPr lang="en-US" dirty="0" smtClean="0"/>
              <a:t>Do your research for each of the organizations </a:t>
            </a:r>
          </a:p>
          <a:p>
            <a:r>
              <a:rPr lang="en-US" dirty="0" smtClean="0"/>
              <a:t>Be organized and don’t miss a deadline!</a:t>
            </a:r>
          </a:p>
          <a:p>
            <a:r>
              <a:rPr lang="en-US" dirty="0" smtClean="0">
                <a:hlinkClick r:id="rId2"/>
              </a:rPr>
              <a:t>http://www.studyabroadfunding.org/</a:t>
            </a:r>
            <a:endParaRPr lang="en-US" dirty="0"/>
          </a:p>
        </p:txBody>
      </p:sp>
      <p:pic>
        <p:nvPicPr>
          <p:cNvPr id="8" name="Content Placeholder 7" descr="100_2521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22933" b="-22933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Program Scholarships</a:t>
            </a:r>
            <a:endParaRPr lang="en-US" dirty="0"/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Applying for funding from your program provider</a:t>
            </a:r>
            <a:endParaRPr lang="en-US" dirty="0"/>
          </a:p>
        </p:txBody>
      </p:sp>
      <p:pic>
        <p:nvPicPr>
          <p:cNvPr id="17" name="Picture Placeholder 16" descr="055.JPG"/>
          <p:cNvPicPr>
            <a:picLocks noGrp="1" noChangeAspect="1"/>
          </p:cNvPicPr>
          <p:nvPr>
            <p:ph type="pic" idx="14"/>
          </p:nvPr>
        </p:nvPicPr>
        <p:blipFill>
          <a:blip r:embed="rId2"/>
          <a:srcRect l="-6107" r="-6107"/>
          <a:stretch>
            <a:fillRect/>
          </a:stretch>
        </p:blipFill>
        <p:spPr/>
      </p:pic>
      <p:pic>
        <p:nvPicPr>
          <p:cNvPr id="19" name="Picture Placeholder 18" descr="DSC04696.JPG"/>
          <p:cNvPicPr>
            <a:picLocks noGrp="1" noChangeAspect="1"/>
          </p:cNvPicPr>
          <p:nvPr>
            <p:ph type="pic" idx="15"/>
          </p:nvPr>
        </p:nvPicPr>
        <p:blipFill>
          <a:blip r:embed="rId3"/>
          <a:srcRect t="-39116" b="-39116"/>
          <a:stretch>
            <a:fillRect/>
          </a:stretch>
        </p:blipFill>
        <p:spPr/>
      </p:pic>
      <p:pic>
        <p:nvPicPr>
          <p:cNvPr id="18" name="Picture Placeholder 17" descr="DSCF8387.JPG"/>
          <p:cNvPicPr>
            <a:picLocks noGrp="1" noChangeAspect="1"/>
          </p:cNvPicPr>
          <p:nvPr>
            <p:ph type="pic" idx="17"/>
          </p:nvPr>
        </p:nvPicPr>
        <p:blipFill>
          <a:blip r:embed="rId4"/>
          <a:srcRect t="-39201" b="-39201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Alliance for Global Education</a:t>
            </a:r>
            <a:endParaRPr lang="en-US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827494" y="762000"/>
            <a:ext cx="3749040" cy="5276850"/>
          </a:xfrm>
        </p:spPr>
        <p:txBody>
          <a:bodyPr/>
          <a:lstStyle/>
          <a:p>
            <a:r>
              <a:rPr lang="en-US" dirty="0" smtClean="0"/>
              <a:t>Deadlines: October 15 for India programs / November 1 for China programs </a:t>
            </a:r>
          </a:p>
          <a:p>
            <a:r>
              <a:rPr lang="en-US" dirty="0" smtClean="0"/>
              <a:t>Additional Funding for need based students if noted in application</a:t>
            </a:r>
          </a:p>
          <a:p>
            <a:r>
              <a:rPr lang="en-US" dirty="0" smtClean="0"/>
              <a:t>Must be accepted into the program in order to receive the scholarship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596153" y="2892237"/>
            <a:ext cx="3749040" cy="314661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http://www.allianceglobaled.org/finances/alliance-scholarships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Programs in China &amp; India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78</TotalTime>
  <Words>558</Words>
  <Application>Microsoft Macintosh PowerPoint</Application>
  <PresentationFormat>On-screen Show (4:3)</PresentationFormat>
  <Paragraphs>113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Travelogue</vt:lpstr>
      <vt:lpstr>Study Abroad Scholarship</vt:lpstr>
      <vt:lpstr>Types of funding sources</vt:lpstr>
      <vt:lpstr>Rider’s Stipends &amp; Westminster’s scholarship</vt:lpstr>
      <vt:lpstr>U. S. Government Scholarships</vt:lpstr>
      <vt:lpstr>U. S. Government Scholarships</vt:lpstr>
      <vt:lpstr>Other Funding Sources</vt:lpstr>
      <vt:lpstr>IIE Passport</vt:lpstr>
      <vt:lpstr>Program Scholarships</vt:lpstr>
      <vt:lpstr>Alliance for Global Education</vt:lpstr>
      <vt:lpstr>API Scholarships</vt:lpstr>
      <vt:lpstr>CAPA Programs &amp; Scholarships</vt:lpstr>
      <vt:lpstr>CIEE Scholarships</vt:lpstr>
      <vt:lpstr>GlobaLinks Scholarships</vt:lpstr>
      <vt:lpstr>Interstudy</vt:lpstr>
      <vt:lpstr>ISA Scholarships</vt:lpstr>
      <vt:lpstr>CIE Support</vt:lpstr>
    </vt:vector>
  </TitlesOfParts>
  <Company>Rider University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Abroad Scholarship</dc:title>
  <dc:creator>Sara Young-Singh</dc:creator>
  <cp:lastModifiedBy>Sara Young-Singh</cp:lastModifiedBy>
  <cp:revision>30</cp:revision>
  <dcterms:created xsi:type="dcterms:W3CDTF">2012-09-22T19:57:50Z</dcterms:created>
  <dcterms:modified xsi:type="dcterms:W3CDTF">2012-09-22T19:59:38Z</dcterms:modified>
</cp:coreProperties>
</file>